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72" r:id="rId6"/>
    <p:sldId id="259" r:id="rId7"/>
    <p:sldId id="261" r:id="rId8"/>
    <p:sldId id="266" r:id="rId9"/>
    <p:sldId id="260" r:id="rId10"/>
    <p:sldId id="262" r:id="rId11"/>
    <p:sldId id="267" r:id="rId12"/>
    <p:sldId id="263" r:id="rId13"/>
    <p:sldId id="268" r:id="rId14"/>
    <p:sldId id="264" r:id="rId15"/>
    <p:sldId id="265"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D22C9-A3DC-4168-B404-5671F8A35F40}" type="datetimeFigureOut">
              <a:rPr lang="en-GB" smtClean="0"/>
              <a:pPr/>
              <a:t>30/04/2014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A525D4-EA35-4316-AD33-5F7FB7C952F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D22C9-A3DC-4168-B404-5671F8A35F40}" type="datetimeFigureOut">
              <a:rPr lang="en-GB" smtClean="0"/>
              <a:pPr/>
              <a:t>30/04/2014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525D4-EA35-4316-AD33-5F7FB7C952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MS1 Exam Preparation</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1323439"/>
          </a:xfrm>
          <a:prstGeom prst="rect">
            <a:avLst/>
          </a:prstGeom>
          <a:noFill/>
          <a:ln>
            <a:solidFill>
              <a:schemeClr val="accent2">
                <a:lumMod val="75000"/>
              </a:schemeClr>
            </a:solidFill>
          </a:ln>
        </p:spPr>
        <p:txBody>
          <a:bodyPr wrap="square" rtlCol="0">
            <a:spAutoFit/>
          </a:bodyPr>
          <a:lstStyle/>
          <a:p>
            <a:r>
              <a:rPr lang="en-GB" sz="2000" dirty="0" smtClean="0"/>
              <a:t>Q2a) Identify two ways in which gender is represented in these texts [6 marks]</a:t>
            </a:r>
          </a:p>
          <a:p>
            <a:r>
              <a:rPr lang="en-GB" sz="2000" b="1" dirty="0" smtClean="0"/>
              <a:t>2b) Explore one of these representations in more detail 		[9 marks]</a:t>
            </a:r>
          </a:p>
          <a:p>
            <a:r>
              <a:rPr lang="en-GB" sz="2000" dirty="0" smtClean="0"/>
              <a:t>2c) With reference to your own detailed examples, explore the representation of gender in the media today				              [15 marks]</a:t>
            </a:r>
            <a:endParaRPr lang="en-GB" dirty="0"/>
          </a:p>
        </p:txBody>
      </p:sp>
      <p:graphicFrame>
        <p:nvGraphicFramePr>
          <p:cNvPr id="4" name="Table 3"/>
          <p:cNvGraphicFramePr>
            <a:graphicFrameLocks noGrp="1"/>
          </p:cNvGraphicFramePr>
          <p:nvPr/>
        </p:nvGraphicFramePr>
        <p:xfrm>
          <a:off x="395536" y="1844824"/>
          <a:ext cx="8496944" cy="4192500"/>
        </p:xfrm>
        <a:graphic>
          <a:graphicData uri="http://schemas.openxmlformats.org/drawingml/2006/table">
            <a:tbl>
              <a:tblPr/>
              <a:tblGrid>
                <a:gridCol w="1272427"/>
                <a:gridCol w="7224517"/>
              </a:tblGrid>
              <a:tr h="816090">
                <a:tc>
                  <a:txBody>
                    <a:bodyPr/>
                    <a:lstStyle/>
                    <a:p>
                      <a:pPr>
                        <a:spcAft>
                          <a:spcPts val="0"/>
                        </a:spcAft>
                      </a:pPr>
                      <a:r>
                        <a:rPr lang="en-GB" sz="2400" b="1" dirty="0">
                          <a:latin typeface="Calibri"/>
                          <a:ea typeface="Calibri"/>
                          <a:cs typeface="Times New Roman"/>
                        </a:rPr>
                        <a:t>Level 1: 0-2</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a:latin typeface="Calibri"/>
                          <a:ea typeface="Calibri"/>
                          <a:cs typeface="Times New Roman"/>
                        </a:rPr>
                        <a:t>Approaches will be superficial and will display only a very basic understanding of how representations are used/created.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0">
                <a:tc>
                  <a:txBody>
                    <a:bodyPr/>
                    <a:lstStyle/>
                    <a:p>
                      <a:pPr>
                        <a:spcAft>
                          <a:spcPts val="0"/>
                        </a:spcAft>
                      </a:pPr>
                      <a:r>
                        <a:rPr lang="en-GB" sz="2400" b="1">
                          <a:latin typeface="Calibri"/>
                          <a:ea typeface="Calibri"/>
                          <a:cs typeface="Times New Roman"/>
                        </a:rPr>
                        <a:t>Level 2: 3-4</a:t>
                      </a:r>
                      <a:endParaRPr lang="en-GB"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dirty="0">
                          <a:latin typeface="Calibri"/>
                          <a:ea typeface="Calibri"/>
                          <a:cs typeface="Times New Roman"/>
                        </a:rPr>
                        <a:t>The answer will give a basic but relevant understanding of how the representation has been used/created.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7">
                <a:tc>
                  <a:txBody>
                    <a:bodyPr/>
                    <a:lstStyle/>
                    <a:p>
                      <a:pPr>
                        <a:spcAft>
                          <a:spcPts val="0"/>
                        </a:spcAft>
                      </a:pPr>
                      <a:r>
                        <a:rPr lang="en-GB" sz="2400" b="1">
                          <a:latin typeface="Calibri"/>
                          <a:ea typeface="Calibri"/>
                          <a:cs typeface="Times New Roman"/>
                        </a:rPr>
                        <a:t>Level 3: 5-7</a:t>
                      </a:r>
                      <a:endParaRPr lang="en-GB"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dirty="0">
                          <a:latin typeface="Calibri"/>
                          <a:ea typeface="Calibri"/>
                          <a:cs typeface="Times New Roman"/>
                        </a:rPr>
                        <a:t>A sound, coherent understanding of how the representation has been used/created.. (5)</a:t>
                      </a:r>
                    </a:p>
                    <a:p>
                      <a:pPr>
                        <a:spcAft>
                          <a:spcPts val="0"/>
                        </a:spcAft>
                      </a:pPr>
                      <a:r>
                        <a:rPr lang="en-GB" sz="2400" dirty="0">
                          <a:latin typeface="Calibri"/>
                          <a:ea typeface="Calibri"/>
                          <a:cs typeface="Times New Roman"/>
                        </a:rPr>
                        <a:t>A good understanding will be demonstrated for upper part of this level. (6-7)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6090">
                <a:tc>
                  <a:txBody>
                    <a:bodyPr/>
                    <a:lstStyle/>
                    <a:p>
                      <a:pPr>
                        <a:spcAft>
                          <a:spcPts val="0"/>
                        </a:spcAft>
                      </a:pPr>
                      <a:r>
                        <a:rPr lang="en-GB" sz="2400" b="1">
                          <a:latin typeface="Calibri"/>
                          <a:ea typeface="Calibri"/>
                          <a:cs typeface="Times New Roman"/>
                        </a:rPr>
                        <a:t>Level 4: 8-9</a:t>
                      </a:r>
                      <a:endParaRPr lang="en-GB" sz="24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400" dirty="0">
                          <a:latin typeface="Calibri"/>
                          <a:ea typeface="Calibri"/>
                          <a:cs typeface="Times New Roman"/>
                        </a:rPr>
                        <a:t>A sophisticated understanding of </a:t>
                      </a:r>
                      <a:r>
                        <a:rPr lang="en-GB" sz="2400" dirty="0" smtClean="0">
                          <a:latin typeface="Calibri"/>
                          <a:ea typeface="Calibri"/>
                          <a:cs typeface="Times New Roman"/>
                        </a:rPr>
                        <a:t>how </a:t>
                      </a:r>
                      <a:r>
                        <a:rPr lang="en-GB" sz="2400" dirty="0">
                          <a:latin typeface="Calibri"/>
                          <a:ea typeface="Calibri"/>
                          <a:cs typeface="Times New Roman"/>
                        </a:rPr>
                        <a:t>the representation has been used/created.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90336"/>
            <a:ext cx="8424936" cy="1200329"/>
          </a:xfrm>
          <a:prstGeom prst="rect">
            <a:avLst/>
          </a:prstGeom>
          <a:ln>
            <a:solidFill>
              <a:schemeClr val="accent2">
                <a:lumMod val="75000"/>
              </a:schemeClr>
            </a:solidFill>
          </a:ln>
        </p:spPr>
        <p:txBody>
          <a:bodyPr wrap="square">
            <a:spAutoFit/>
          </a:bodyPr>
          <a:lstStyle/>
          <a:p>
            <a:r>
              <a:rPr lang="en-GB" sz="2400" dirty="0" smtClean="0"/>
              <a:t>“Candidates who adopted a descriptive or opinion led response could not be rewarded as highly as those who backed up their points with  detailed reference to the text.”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504" y="1772816"/>
          <a:ext cx="8928992" cy="4860164"/>
        </p:xfrm>
        <a:graphic>
          <a:graphicData uri="http://schemas.openxmlformats.org/drawingml/2006/table">
            <a:tbl>
              <a:tblPr/>
              <a:tblGrid>
                <a:gridCol w="1440160"/>
                <a:gridCol w="7488832"/>
              </a:tblGrid>
              <a:tr h="516764">
                <a:tc>
                  <a:txBody>
                    <a:bodyPr/>
                    <a:lstStyle/>
                    <a:p>
                      <a:pPr>
                        <a:spcAft>
                          <a:spcPts val="0"/>
                        </a:spcAft>
                      </a:pPr>
                      <a:r>
                        <a:rPr lang="en-GB" sz="1500" b="1" dirty="0">
                          <a:latin typeface="Calibri"/>
                          <a:ea typeface="Calibri"/>
                          <a:cs typeface="Times New Roman"/>
                        </a:rPr>
                        <a:t>Level</a:t>
                      </a:r>
                      <a:endParaRPr lang="en-GB"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500" b="1" i="1" dirty="0">
                          <a:latin typeface="Calibri"/>
                          <a:ea typeface="Calibri"/>
                          <a:cs typeface="Times New Roman"/>
                        </a:rPr>
                        <a:t>AO1: Demonstrate knowledge and understanding of media concepts, contexts and critical debates</a:t>
                      </a:r>
                      <a:endParaRPr lang="en-GB" sz="15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382">
                <a:tc>
                  <a:txBody>
                    <a:bodyPr/>
                    <a:lstStyle/>
                    <a:p>
                      <a:pPr>
                        <a:spcAft>
                          <a:spcPts val="0"/>
                        </a:spcAft>
                      </a:pPr>
                      <a:r>
                        <a:rPr lang="en-GB" sz="1900" b="1" dirty="0">
                          <a:latin typeface="Calibri"/>
                          <a:ea typeface="Calibri"/>
                          <a:cs typeface="Times New Roman"/>
                        </a:rPr>
                        <a:t>Level 1: 0-5</a:t>
                      </a:r>
                      <a:endParaRPr lang="en-GB" sz="1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a:latin typeface="Calibri"/>
                          <a:ea typeface="Calibri"/>
                          <a:cs typeface="Times New Roman"/>
                        </a:rPr>
                        <a:t>Little or no sense of concept of representation.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1908">
                <a:tc>
                  <a:txBody>
                    <a:bodyPr/>
                    <a:lstStyle/>
                    <a:p>
                      <a:pPr>
                        <a:spcAft>
                          <a:spcPts val="0"/>
                        </a:spcAft>
                      </a:pPr>
                      <a:r>
                        <a:rPr lang="en-GB" sz="1900" b="1">
                          <a:latin typeface="Calibri"/>
                          <a:ea typeface="Calibri"/>
                          <a:cs typeface="Times New Roman"/>
                        </a:rPr>
                        <a:t>Level 2: 6-8</a:t>
                      </a:r>
                      <a:endParaRPr lang="en-GB" sz="1900">
                        <a:latin typeface="Calibri"/>
                        <a:ea typeface="Calibri"/>
                        <a:cs typeface="Times New Roman"/>
                      </a:endParaRPr>
                    </a:p>
                    <a:p>
                      <a:pPr algn="ctr">
                        <a:spcAft>
                          <a:spcPts val="0"/>
                        </a:spcAft>
                      </a:pPr>
                      <a:r>
                        <a:rPr lang="en-GB" sz="1900" b="1">
                          <a:latin typeface="Calibri"/>
                          <a:ea typeface="Calibri"/>
                          <a:cs typeface="Times New Roman"/>
                        </a:rPr>
                        <a:t>(6)</a:t>
                      </a:r>
                      <a:endParaRPr lang="en-GB" sz="1900">
                        <a:latin typeface="Calibri"/>
                        <a:ea typeface="Calibri"/>
                        <a:cs typeface="Times New Roman"/>
                      </a:endParaRPr>
                    </a:p>
                    <a:p>
                      <a:pPr algn="ctr">
                        <a:spcAft>
                          <a:spcPts val="0"/>
                        </a:spcAft>
                      </a:pPr>
                      <a:r>
                        <a:rPr lang="en-GB" sz="1900" b="1">
                          <a:latin typeface="Calibri"/>
                          <a:ea typeface="Calibri"/>
                          <a:cs typeface="Times New Roman"/>
                        </a:rPr>
                        <a:t>(7-8)</a:t>
                      </a:r>
                      <a:endParaRPr lang="en-GB"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latin typeface="Calibri"/>
                          <a:ea typeface="Calibri"/>
                          <a:cs typeface="Times New Roman"/>
                        </a:rPr>
                        <a:t>Basic understanding of the concept of representation. Descriptive and over-simplified.</a:t>
                      </a:r>
                    </a:p>
                    <a:p>
                      <a:pPr>
                        <a:spcAft>
                          <a:spcPts val="0"/>
                        </a:spcAft>
                      </a:pPr>
                      <a:r>
                        <a:rPr lang="en-GB" sz="1900" dirty="0">
                          <a:latin typeface="Calibri"/>
                          <a:ea typeface="Calibri"/>
                          <a:cs typeface="Times New Roman"/>
                        </a:rPr>
                        <a:t>An understanding of the concept of representation emerging but underdeveloped. May be implicit references to critical debates surrounding representation. No specific examples referred to.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0290">
                <a:tc>
                  <a:txBody>
                    <a:bodyPr/>
                    <a:lstStyle/>
                    <a:p>
                      <a:pPr>
                        <a:spcAft>
                          <a:spcPts val="0"/>
                        </a:spcAft>
                      </a:pPr>
                      <a:r>
                        <a:rPr lang="en-GB" sz="1900" b="1">
                          <a:latin typeface="Calibri"/>
                          <a:ea typeface="Calibri"/>
                          <a:cs typeface="Times New Roman"/>
                        </a:rPr>
                        <a:t>Level 3: 9-11</a:t>
                      </a:r>
                      <a:endParaRPr lang="en-GB" sz="1900">
                        <a:latin typeface="Calibri"/>
                        <a:ea typeface="Calibri"/>
                        <a:cs typeface="Times New Roman"/>
                      </a:endParaRPr>
                    </a:p>
                    <a:p>
                      <a:pPr algn="ctr">
                        <a:spcAft>
                          <a:spcPts val="0"/>
                        </a:spcAft>
                      </a:pPr>
                      <a:r>
                        <a:rPr lang="en-GB" sz="1900" b="1">
                          <a:latin typeface="Calibri"/>
                          <a:ea typeface="Calibri"/>
                          <a:cs typeface="Times New Roman"/>
                        </a:rPr>
                        <a:t>(9)</a:t>
                      </a:r>
                      <a:endParaRPr lang="en-GB" sz="1900">
                        <a:latin typeface="Calibri"/>
                        <a:ea typeface="Calibri"/>
                        <a:cs typeface="Times New Roman"/>
                      </a:endParaRPr>
                    </a:p>
                    <a:p>
                      <a:pPr algn="ctr">
                        <a:spcAft>
                          <a:spcPts val="0"/>
                        </a:spcAft>
                      </a:pPr>
                      <a:r>
                        <a:rPr lang="en-GB" sz="1900" b="1">
                          <a:latin typeface="Calibri"/>
                          <a:ea typeface="Calibri"/>
                          <a:cs typeface="Times New Roman"/>
                        </a:rPr>
                        <a:t>(10-11)</a:t>
                      </a:r>
                      <a:endParaRPr lang="en-GB"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latin typeface="Calibri"/>
                          <a:ea typeface="Calibri"/>
                          <a:cs typeface="Times New Roman"/>
                        </a:rPr>
                        <a:t>Sound knowledge and understanding of concept of representation. May begin to cite relevant representation response issues, theories or debates.</a:t>
                      </a:r>
                    </a:p>
                    <a:p>
                      <a:pPr>
                        <a:spcAft>
                          <a:spcPts val="0"/>
                        </a:spcAft>
                      </a:pPr>
                      <a:r>
                        <a:rPr lang="en-GB" sz="1900" dirty="0">
                          <a:latin typeface="Calibri"/>
                          <a:ea typeface="Calibri"/>
                          <a:cs typeface="Times New Roman"/>
                        </a:rPr>
                        <a:t>Good knowledge and understanding of concept of representation. Relevant reference to representation response issues linked to a range of appropriate examples. Awareness of relevant theories, changing debates, different views and approaches.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144">
                <a:tc>
                  <a:txBody>
                    <a:bodyPr/>
                    <a:lstStyle/>
                    <a:p>
                      <a:pPr>
                        <a:spcAft>
                          <a:spcPts val="0"/>
                        </a:spcAft>
                      </a:pPr>
                      <a:r>
                        <a:rPr lang="en-GB" sz="1900" b="1">
                          <a:latin typeface="Calibri"/>
                          <a:ea typeface="Calibri"/>
                          <a:cs typeface="Times New Roman"/>
                        </a:rPr>
                        <a:t>Level 4: 12-15</a:t>
                      </a:r>
                      <a:endParaRPr lang="en-GB" sz="1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900" dirty="0">
                          <a:latin typeface="Calibri"/>
                          <a:ea typeface="Calibri"/>
                          <a:cs typeface="Times New Roman"/>
                        </a:rPr>
                        <a:t>Sophisticated understanding of representation. Draws on representation response issues and debates and engages with relevant theoretical issues e.g., representation, needs, ideologies and aspirations.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79512" y="188640"/>
            <a:ext cx="8784976" cy="1323439"/>
          </a:xfrm>
          <a:prstGeom prst="rect">
            <a:avLst/>
          </a:prstGeom>
          <a:noFill/>
          <a:ln>
            <a:solidFill>
              <a:schemeClr val="accent2">
                <a:lumMod val="75000"/>
              </a:schemeClr>
            </a:solidFill>
          </a:ln>
        </p:spPr>
        <p:txBody>
          <a:bodyPr wrap="square" rtlCol="0">
            <a:spAutoFit/>
          </a:bodyPr>
          <a:lstStyle/>
          <a:p>
            <a:r>
              <a:rPr lang="en-GB" sz="2000" dirty="0" smtClean="0"/>
              <a:t>Q2a) Identify two ways in which gender is represented in these texts [6 marks]</a:t>
            </a:r>
          </a:p>
          <a:p>
            <a:r>
              <a:rPr lang="en-GB" sz="2000" dirty="0" smtClean="0"/>
              <a:t>2b) Explore one of these representations in more detail 		[9 marks]</a:t>
            </a:r>
          </a:p>
          <a:p>
            <a:r>
              <a:rPr lang="en-GB" sz="2000" b="1" dirty="0" smtClean="0"/>
              <a:t>2c) With reference to your own detailed examples, explore the representation of gender in the media today				              [15 marks]</a:t>
            </a:r>
            <a:endParaRPr lang="en-GB"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6247864"/>
          </a:xfrm>
          <a:prstGeom prst="rect">
            <a:avLst/>
          </a:prstGeom>
          <a:ln>
            <a:solidFill>
              <a:schemeClr val="accent2">
                <a:lumMod val="75000"/>
              </a:schemeClr>
            </a:solidFill>
          </a:ln>
        </p:spPr>
        <p:txBody>
          <a:bodyPr wrap="square">
            <a:spAutoFit/>
          </a:bodyPr>
          <a:lstStyle/>
          <a:p>
            <a:r>
              <a:rPr lang="en-GB" sz="2000" dirty="0" smtClean="0"/>
              <a:t>“Stronger candidates could offer positive and negative examples and were confident in discussing the chosen texts in detail. They used two or three key texts to examine closely and referred to other relevant texts in their discussion.</a:t>
            </a:r>
          </a:p>
          <a:p>
            <a:r>
              <a:rPr lang="en-GB" sz="2000" dirty="0" smtClean="0"/>
              <a:t> </a:t>
            </a:r>
          </a:p>
          <a:p>
            <a:r>
              <a:rPr lang="en-GB" sz="2000" dirty="0" smtClean="0"/>
              <a:t>Some candidates produced simplistic and descriptive responses that were not underpinned by a more sophisticated understanding of representation as a media concept. </a:t>
            </a:r>
          </a:p>
          <a:p>
            <a:endParaRPr lang="en-GB" sz="2000" dirty="0" smtClean="0"/>
          </a:p>
          <a:p>
            <a:r>
              <a:rPr lang="en-GB" sz="2000" dirty="0" smtClean="0"/>
              <a:t>It is apparent in some cases that in their efforts to explore three examples, candidates are losing some of their essay writing skills - few answers, for example, gave evidence of an overview or concluded in any way. Many candidates moved from one example to another without the development of a point of view or exploration of differences.</a:t>
            </a:r>
          </a:p>
          <a:p>
            <a:endParaRPr lang="en-GB" sz="2000" dirty="0"/>
          </a:p>
          <a:p>
            <a:r>
              <a:rPr lang="en-GB" sz="2000" dirty="0" smtClean="0"/>
              <a:t>The examples used by some candidates were brief and not well developed and tended to be from the same format e.g. television. They tended to discuss individual characters in a simplistic manner. In some responses there was a lack of understanding of any theoretical perspective or of the effect/impact of negative or positive representations. There was also limited understanding of how the media creates representations through selection and construction.”</a:t>
            </a:r>
            <a:endParaRPr lang="en-GB"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188640"/>
            <a:ext cx="8568952" cy="707886"/>
          </a:xfrm>
          <a:prstGeom prst="rect">
            <a:avLst/>
          </a:prstGeom>
          <a:noFill/>
          <a:ln>
            <a:solidFill>
              <a:schemeClr val="accent2">
                <a:lumMod val="75000"/>
              </a:schemeClr>
            </a:solidFill>
          </a:ln>
        </p:spPr>
        <p:txBody>
          <a:bodyPr wrap="square" rtlCol="0">
            <a:spAutoFit/>
          </a:bodyPr>
          <a:lstStyle/>
          <a:p>
            <a:r>
              <a:rPr lang="en-GB" sz="2000" dirty="0" smtClean="0"/>
              <a:t>Q3. With reference to your own detailed examples, explore the representation of gender in the media today				[30 marks]</a:t>
            </a:r>
            <a:endParaRPr lang="en-GB" sz="2000" dirty="0"/>
          </a:p>
        </p:txBody>
      </p:sp>
      <p:sp>
        <p:nvSpPr>
          <p:cNvPr id="4" name="Rectangle 3"/>
          <p:cNvSpPr/>
          <p:nvPr/>
        </p:nvSpPr>
        <p:spPr>
          <a:xfrm>
            <a:off x="323528" y="1052736"/>
            <a:ext cx="8496944" cy="3693319"/>
          </a:xfrm>
          <a:prstGeom prst="rect">
            <a:avLst/>
          </a:prstGeom>
        </p:spPr>
        <p:txBody>
          <a:bodyPr wrap="square">
            <a:spAutoFit/>
          </a:bodyPr>
          <a:lstStyle/>
          <a:p>
            <a:r>
              <a:rPr lang="en-GB" b="1" dirty="0" smtClean="0"/>
              <a:t>Candidates </a:t>
            </a:r>
            <a:r>
              <a:rPr lang="en-GB" b="1" dirty="0"/>
              <a:t>must use 2/3 specific examples of how media texts represent </a:t>
            </a:r>
            <a:r>
              <a:rPr lang="en-GB" b="1" dirty="0" smtClean="0"/>
              <a:t>gender and </a:t>
            </a:r>
            <a:r>
              <a:rPr lang="en-GB" b="1" dirty="0"/>
              <a:t>analyse them in detail focusing on the concept of representation. </a:t>
            </a:r>
          </a:p>
          <a:p>
            <a:endParaRPr lang="en-GB" dirty="0"/>
          </a:p>
          <a:p>
            <a:pPr>
              <a:buFont typeface="Arial" pitchFamily="34" charset="0"/>
              <a:buChar char="•"/>
            </a:pPr>
            <a:r>
              <a:rPr lang="en-GB" dirty="0"/>
              <a:t> </a:t>
            </a:r>
            <a:r>
              <a:rPr lang="en-GB" dirty="0" smtClean="0"/>
              <a:t>There </a:t>
            </a:r>
            <a:r>
              <a:rPr lang="en-GB" dirty="0"/>
              <a:t>is an expectation that candidates attaining the higher levels will demonstrate an understanding of the concept of representation and be able to anchor their chosen examples in terms of context and purpose. </a:t>
            </a:r>
          </a:p>
          <a:p>
            <a:endParaRPr lang="en-GB" dirty="0"/>
          </a:p>
          <a:p>
            <a:pPr>
              <a:buFont typeface="Arial" pitchFamily="34" charset="0"/>
              <a:buChar char="•"/>
            </a:pPr>
            <a:r>
              <a:rPr lang="en-GB" dirty="0" smtClean="0"/>
              <a:t> The </a:t>
            </a:r>
            <a:r>
              <a:rPr lang="en-GB" dirty="0"/>
              <a:t>chosen examples should be analysed in some detail and the more able candidates must engage with them on a more sophisticated level that goes beyond simple descriptions or assertions of positive and negative. </a:t>
            </a:r>
          </a:p>
          <a:p>
            <a:endParaRPr lang="en-GB" dirty="0"/>
          </a:p>
          <a:p>
            <a:pPr>
              <a:buFont typeface="Arial" pitchFamily="34" charset="0"/>
              <a:buChar char="•"/>
            </a:pPr>
            <a:r>
              <a:rPr lang="en-GB" dirty="0" smtClean="0"/>
              <a:t> The </a:t>
            </a:r>
            <a:r>
              <a:rPr lang="en-GB" dirty="0"/>
              <a:t>examples used must be contemporary in order to reflect the representation of </a:t>
            </a:r>
            <a:r>
              <a:rPr lang="en-GB" dirty="0" smtClean="0"/>
              <a:t>women 'in </a:t>
            </a:r>
            <a:r>
              <a:rPr lang="en-GB" dirty="0"/>
              <a:t>the media today'. </a:t>
            </a:r>
          </a:p>
        </p:txBody>
      </p:sp>
      <p:sp>
        <p:nvSpPr>
          <p:cNvPr id="5" name="TextBox 4"/>
          <p:cNvSpPr txBox="1"/>
          <p:nvPr/>
        </p:nvSpPr>
        <p:spPr>
          <a:xfrm>
            <a:off x="899592" y="4941168"/>
            <a:ext cx="7272808" cy="1754326"/>
          </a:xfrm>
          <a:prstGeom prst="rect">
            <a:avLst/>
          </a:prstGeom>
          <a:noFill/>
        </p:spPr>
        <p:txBody>
          <a:bodyPr wrap="square" rtlCol="0">
            <a:spAutoFit/>
          </a:bodyPr>
          <a:lstStyle/>
          <a:p>
            <a:r>
              <a:rPr lang="en-GB" b="1" dirty="0" smtClean="0"/>
              <a:t>3 examples?</a:t>
            </a:r>
          </a:p>
          <a:p>
            <a:r>
              <a:rPr lang="en-GB" b="1" dirty="0" smtClean="0"/>
              <a:t> </a:t>
            </a:r>
          </a:p>
          <a:p>
            <a:r>
              <a:rPr lang="en-GB" dirty="0" smtClean="0"/>
              <a:t>1. </a:t>
            </a:r>
          </a:p>
          <a:p>
            <a:r>
              <a:rPr lang="en-GB" dirty="0" smtClean="0"/>
              <a:t>2.</a:t>
            </a:r>
          </a:p>
          <a:p>
            <a:r>
              <a:rPr lang="en-GB" dirty="0" smtClean="0"/>
              <a:t>3.</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260648"/>
          <a:ext cx="8640960" cy="6357304"/>
        </p:xfrm>
        <a:graphic>
          <a:graphicData uri="http://schemas.openxmlformats.org/drawingml/2006/table">
            <a:tbl>
              <a:tblPr/>
              <a:tblGrid>
                <a:gridCol w="936104"/>
                <a:gridCol w="7704856"/>
              </a:tblGrid>
              <a:tr h="504056">
                <a:tc>
                  <a:txBody>
                    <a:bodyPr/>
                    <a:lstStyle/>
                    <a:p>
                      <a:pPr>
                        <a:lnSpc>
                          <a:spcPct val="115000"/>
                        </a:lnSpc>
                        <a:spcAft>
                          <a:spcPts val="0"/>
                        </a:spcAft>
                      </a:pPr>
                      <a:r>
                        <a:rPr lang="en-GB" sz="1400" b="1" dirty="0">
                          <a:latin typeface="Calibri"/>
                          <a:ea typeface="Calibri"/>
                          <a:cs typeface="Calibri"/>
                        </a:rPr>
                        <a:t>Level </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1" dirty="0">
                          <a:latin typeface="Calibri"/>
                          <a:ea typeface="Calibri"/>
                          <a:cs typeface="Calibri"/>
                        </a:rPr>
                        <a:t>AO1: Demonstrate knowledge and understanding of media  concepts, contexts and critical debates..</a:t>
                      </a:r>
                      <a:endParaRPr lang="en-GB"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nSpc>
                          <a:spcPct val="115000"/>
                        </a:lnSpc>
                        <a:spcAft>
                          <a:spcPts val="0"/>
                        </a:spcAft>
                      </a:pPr>
                      <a:r>
                        <a:rPr lang="en-GB" sz="1600" b="1">
                          <a:latin typeface="Calibri"/>
                          <a:ea typeface="Calibri"/>
                          <a:cs typeface="Calibri"/>
                        </a:rPr>
                        <a:t>Level 1: 0-11 </a:t>
                      </a:r>
                      <a:endParaRPr lang="en-GB"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Calibri"/>
                          <a:ea typeface="Calibri"/>
                          <a:cs typeface="Calibri"/>
                        </a:rPr>
                        <a:t>Superficial argument. Relies heavily on description. Lacks appropriate examples. Little evidence of understanding of the concept of representation.</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0">
                <a:tc>
                  <a:txBody>
                    <a:bodyPr/>
                    <a:lstStyle/>
                    <a:p>
                      <a:pPr>
                        <a:lnSpc>
                          <a:spcPct val="115000"/>
                        </a:lnSpc>
                        <a:spcAft>
                          <a:spcPts val="0"/>
                        </a:spcAft>
                      </a:pPr>
                      <a:r>
                        <a:rPr lang="en-GB" sz="1600" b="1">
                          <a:latin typeface="Calibri"/>
                          <a:ea typeface="Calibri"/>
                          <a:cs typeface="Calibri"/>
                        </a:rPr>
                        <a:t>Level 2: 12-17</a:t>
                      </a:r>
                      <a:endParaRPr lang="en-GB" sz="1600">
                        <a:latin typeface="Calibri"/>
                        <a:ea typeface="Calibri"/>
                        <a:cs typeface="Times New Roman"/>
                      </a:endParaRPr>
                    </a:p>
                    <a:p>
                      <a:pPr algn="ctr">
                        <a:lnSpc>
                          <a:spcPct val="115000"/>
                        </a:lnSpc>
                        <a:spcAft>
                          <a:spcPts val="0"/>
                        </a:spcAft>
                      </a:pPr>
                      <a:r>
                        <a:rPr lang="en-GB" sz="1600" b="1">
                          <a:latin typeface="Calibri"/>
                          <a:ea typeface="Calibri"/>
                          <a:cs typeface="Calibri"/>
                        </a:rPr>
                        <a:t>(12-14)</a:t>
                      </a:r>
                      <a:endParaRPr lang="en-GB" sz="1600">
                        <a:latin typeface="Calibri"/>
                        <a:ea typeface="Calibri"/>
                        <a:cs typeface="Times New Roman"/>
                      </a:endParaRPr>
                    </a:p>
                    <a:p>
                      <a:pPr algn="ctr">
                        <a:lnSpc>
                          <a:spcPct val="115000"/>
                        </a:lnSpc>
                        <a:spcAft>
                          <a:spcPts val="0"/>
                        </a:spcAft>
                      </a:pPr>
                      <a:r>
                        <a:rPr lang="en-GB" sz="1600" b="1">
                          <a:latin typeface="Calibri"/>
                          <a:ea typeface="Calibri"/>
                          <a:cs typeface="Calibri"/>
                        </a:rPr>
                        <a:t>(15-17)</a:t>
                      </a:r>
                      <a:endParaRPr lang="en-GB"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Calibri"/>
                          <a:ea typeface="Calibri"/>
                          <a:cs typeface="Calibri"/>
                        </a:rPr>
                        <a:t>A basic understanding of representation issues. A basic attempt to engage with media concepts and debates. A simple view of texts. Lacks depth and development.</a:t>
                      </a:r>
                      <a:endParaRPr lang="en-GB" sz="1800" dirty="0">
                        <a:latin typeface="Calibri"/>
                        <a:ea typeface="Calibri"/>
                        <a:cs typeface="Times New Roman"/>
                      </a:endParaRPr>
                    </a:p>
                    <a:p>
                      <a:pPr>
                        <a:lnSpc>
                          <a:spcPct val="115000"/>
                        </a:lnSpc>
                        <a:spcAft>
                          <a:spcPts val="0"/>
                        </a:spcAft>
                      </a:pPr>
                      <a:r>
                        <a:rPr lang="en-GB" sz="1800" dirty="0">
                          <a:latin typeface="Calibri"/>
                          <a:ea typeface="Calibri"/>
                          <a:cs typeface="Calibri"/>
                        </a:rPr>
                        <a:t>Sense </a:t>
                      </a:r>
                      <a:r>
                        <a:rPr lang="en-GB" sz="1800">
                          <a:latin typeface="Calibri"/>
                          <a:ea typeface="Calibri"/>
                          <a:cs typeface="Calibri"/>
                        </a:rPr>
                        <a:t>of </a:t>
                      </a:r>
                      <a:r>
                        <a:rPr lang="en-GB" sz="1800" smtClean="0">
                          <a:latin typeface="Calibri"/>
                          <a:ea typeface="Calibri"/>
                          <a:cs typeface="Calibri"/>
                        </a:rPr>
                        <a:t>representation </a:t>
                      </a:r>
                      <a:r>
                        <a:rPr lang="en-GB" sz="1800" dirty="0">
                          <a:latin typeface="Calibri"/>
                          <a:ea typeface="Calibri"/>
                          <a:cs typeface="Calibri"/>
                        </a:rPr>
                        <a:t>issues. Sense of media concepts and debates. Approaches may be overly descriptive. Response may be limited to stimulus material with no other examples.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0">
                <a:tc>
                  <a:txBody>
                    <a:bodyPr/>
                    <a:lstStyle/>
                    <a:p>
                      <a:pPr>
                        <a:lnSpc>
                          <a:spcPct val="115000"/>
                        </a:lnSpc>
                        <a:spcAft>
                          <a:spcPts val="0"/>
                        </a:spcAft>
                      </a:pPr>
                      <a:r>
                        <a:rPr lang="en-GB" sz="1600" b="1">
                          <a:latin typeface="Calibri"/>
                          <a:ea typeface="Calibri"/>
                          <a:cs typeface="Calibri"/>
                        </a:rPr>
                        <a:t>Level 3: 18-23</a:t>
                      </a:r>
                      <a:endParaRPr lang="en-GB" sz="1600">
                        <a:latin typeface="Calibri"/>
                        <a:ea typeface="Calibri"/>
                        <a:cs typeface="Times New Roman"/>
                      </a:endParaRPr>
                    </a:p>
                    <a:p>
                      <a:pPr algn="ctr">
                        <a:lnSpc>
                          <a:spcPct val="115000"/>
                        </a:lnSpc>
                        <a:spcAft>
                          <a:spcPts val="0"/>
                        </a:spcAft>
                      </a:pPr>
                      <a:r>
                        <a:rPr lang="en-GB" sz="1600" b="1">
                          <a:latin typeface="Calibri"/>
                          <a:ea typeface="Calibri"/>
                          <a:cs typeface="Calibri"/>
                        </a:rPr>
                        <a:t>(18-20)</a:t>
                      </a:r>
                      <a:endParaRPr lang="en-GB" sz="1600">
                        <a:latin typeface="Calibri"/>
                        <a:ea typeface="Calibri"/>
                        <a:cs typeface="Times New Roman"/>
                      </a:endParaRPr>
                    </a:p>
                    <a:p>
                      <a:pPr algn="ctr">
                        <a:lnSpc>
                          <a:spcPct val="115000"/>
                        </a:lnSpc>
                        <a:spcAft>
                          <a:spcPts val="0"/>
                        </a:spcAft>
                      </a:pPr>
                      <a:r>
                        <a:rPr lang="en-GB" sz="1600" b="1">
                          <a:latin typeface="Calibri"/>
                          <a:ea typeface="Calibri"/>
                          <a:cs typeface="Calibri"/>
                        </a:rPr>
                        <a:t>(21-23)</a:t>
                      </a:r>
                      <a:endParaRPr lang="en-GB"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Calibri"/>
                          <a:ea typeface="Calibri"/>
                          <a:cs typeface="Calibri"/>
                        </a:rPr>
                        <a:t>Sound understanding of representation issues. A sound attempt to engage with media concepts and debates using appropriate examples. Moderately complex ideas will be expressed clearly with some evidence of a personal interpretation.</a:t>
                      </a:r>
                      <a:endParaRPr lang="en-GB" sz="1800" dirty="0">
                        <a:latin typeface="Calibri"/>
                        <a:ea typeface="Calibri"/>
                        <a:cs typeface="Times New Roman"/>
                      </a:endParaRPr>
                    </a:p>
                    <a:p>
                      <a:pPr>
                        <a:lnSpc>
                          <a:spcPct val="115000"/>
                        </a:lnSpc>
                        <a:spcAft>
                          <a:spcPts val="0"/>
                        </a:spcAft>
                      </a:pPr>
                      <a:r>
                        <a:rPr lang="en-GB" sz="1800" dirty="0">
                          <a:latin typeface="Calibri"/>
                          <a:ea typeface="Calibri"/>
                          <a:cs typeface="Calibri"/>
                        </a:rPr>
                        <a:t>Good understanding of representation issues. Good exploration of relevant media concepts and debates using a range of appropriate examples. Likely to draw on different approaches.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a:txBody>
                    <a:bodyPr/>
                    <a:lstStyle/>
                    <a:p>
                      <a:pPr>
                        <a:lnSpc>
                          <a:spcPct val="115000"/>
                        </a:lnSpc>
                        <a:spcAft>
                          <a:spcPts val="0"/>
                        </a:spcAft>
                      </a:pPr>
                      <a:r>
                        <a:rPr lang="en-GB" sz="1600" b="1">
                          <a:latin typeface="Calibri"/>
                          <a:ea typeface="Calibri"/>
                          <a:cs typeface="Calibri"/>
                        </a:rPr>
                        <a:t>Level 4: 24-30</a:t>
                      </a:r>
                      <a:endParaRPr lang="en-GB"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Calibri"/>
                          <a:ea typeface="Calibri"/>
                          <a:cs typeface="Calibri"/>
                        </a:rPr>
                        <a:t>Sophisticated understanding of representation issues linked to current thinking and theories. Confident exploration of media concepts. Good sense of issues and debates surrounding a wide range of media texts.</a:t>
                      </a:r>
                      <a:endParaRPr lang="en-GB"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04664"/>
            <a:ext cx="8496944" cy="5170646"/>
          </a:xfrm>
          <a:prstGeom prst="rect">
            <a:avLst/>
          </a:prstGeom>
          <a:noFill/>
          <a:ln>
            <a:solidFill>
              <a:schemeClr val="accent2">
                <a:lumMod val="75000"/>
              </a:schemeClr>
            </a:solidFill>
          </a:ln>
        </p:spPr>
        <p:txBody>
          <a:bodyPr wrap="square" rtlCol="0">
            <a:spAutoFit/>
          </a:bodyPr>
          <a:lstStyle/>
          <a:p>
            <a:r>
              <a:rPr lang="en-GB" sz="2200" dirty="0" smtClean="0"/>
              <a:t>“Question 3 was answered well by some candidates who understood the concept of representation, had studied it across a range of examples and formats and could then apply this understanding to a range of appropriate examples. The best candidates introduced the concept, demonstrated their understanding of representation through the analysis of specific media texts and then summed up their points in a conclusion. . They used two or three key texts to examine closely and referred to other relevant texts in their discussion.</a:t>
            </a:r>
          </a:p>
          <a:p>
            <a:endParaRPr lang="en-GB" sz="2200" dirty="0"/>
          </a:p>
          <a:p>
            <a:r>
              <a:rPr lang="en-GB" sz="2200" dirty="0" smtClean="0"/>
              <a:t>The more simplistic responses tended to highlight negative and positive representations with limited discussions of how they are achieved e.g. editing, camera shots. Some candidates indulged in an opinion-led response. Other responses contained too many examples which resulted in a lack of appropriate detail. Candidates must be able to demonstrate a sophisticated understanding of the examples they choose to use.”</a:t>
            </a:r>
            <a:endParaRPr lang="en-GB"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784976" cy="6063198"/>
          </a:xfrm>
          <a:prstGeom prst="rect">
            <a:avLst/>
          </a:prstGeom>
          <a:noFill/>
        </p:spPr>
        <p:txBody>
          <a:bodyPr wrap="square" rtlCol="0">
            <a:spAutoFit/>
          </a:bodyPr>
          <a:lstStyle/>
          <a:p>
            <a:r>
              <a:rPr lang="en-GB" sz="2800" b="1" dirty="0" smtClean="0"/>
              <a:t>Revision</a:t>
            </a:r>
          </a:p>
          <a:p>
            <a:endParaRPr lang="en-GB" dirty="0" smtClean="0"/>
          </a:p>
          <a:p>
            <a:r>
              <a:rPr lang="en-GB" b="1" dirty="0" smtClean="0"/>
              <a:t>Analysis toolkit – </a:t>
            </a:r>
          </a:p>
          <a:p>
            <a:pPr>
              <a:buFont typeface="Arial" pitchFamily="34" charset="0"/>
              <a:buChar char="•"/>
            </a:pPr>
            <a:r>
              <a:rPr lang="en-GB" dirty="0" smtClean="0"/>
              <a:t>Terminology</a:t>
            </a:r>
          </a:p>
          <a:p>
            <a:pPr>
              <a:buFont typeface="Arial" pitchFamily="34" charset="0"/>
              <a:buChar char="•"/>
            </a:pPr>
            <a:r>
              <a:rPr lang="en-GB" dirty="0" smtClean="0"/>
              <a:t>Narrative theory</a:t>
            </a:r>
          </a:p>
          <a:p>
            <a:pPr>
              <a:buFont typeface="Arial" pitchFamily="34" charset="0"/>
              <a:buChar char="•"/>
            </a:pPr>
            <a:r>
              <a:rPr lang="en-GB" dirty="0" smtClean="0"/>
              <a:t>Gaze theory</a:t>
            </a:r>
          </a:p>
          <a:p>
            <a:pPr>
              <a:buFont typeface="Arial" pitchFamily="34" charset="0"/>
              <a:buChar char="•"/>
            </a:pPr>
            <a:r>
              <a:rPr lang="en-GB" dirty="0" smtClean="0"/>
              <a:t>Technical, visual, action and genre codes</a:t>
            </a:r>
          </a:p>
          <a:p>
            <a:pPr>
              <a:buFont typeface="Arial" pitchFamily="34" charset="0"/>
              <a:buChar char="•"/>
            </a:pPr>
            <a:r>
              <a:rPr lang="en-GB" dirty="0" smtClean="0"/>
              <a:t> Conventions and contexts of text types e.g. trailers, adverts, newspapers...</a:t>
            </a:r>
          </a:p>
          <a:p>
            <a:endParaRPr lang="en-GB" dirty="0" smtClean="0"/>
          </a:p>
          <a:p>
            <a:r>
              <a:rPr lang="en-GB" b="1" dirty="0" smtClean="0"/>
              <a:t>Representation – </a:t>
            </a:r>
            <a:endParaRPr lang="en-GB" dirty="0" smtClean="0"/>
          </a:p>
          <a:p>
            <a:pPr>
              <a:buFont typeface="Arial" pitchFamily="34" charset="0"/>
              <a:buChar char="•"/>
            </a:pPr>
            <a:r>
              <a:rPr lang="en-GB" dirty="0" smtClean="0"/>
              <a:t>Theory: constructionist approach; mediation and construction process</a:t>
            </a:r>
          </a:p>
          <a:p>
            <a:pPr>
              <a:buFont typeface="Arial" pitchFamily="34" charset="0"/>
              <a:buChar char="•"/>
            </a:pPr>
            <a:r>
              <a:rPr lang="en-GB" dirty="0" smtClean="0"/>
              <a:t>2-3 detailed examples of: age (young/old/teens); gender (men/women); ethnicity; nationality; issues; events</a:t>
            </a:r>
          </a:p>
          <a:p>
            <a:pPr>
              <a:buFont typeface="Arial" pitchFamily="34" charset="0"/>
              <a:buChar char="•"/>
            </a:pPr>
            <a:r>
              <a:rPr lang="en-GB" dirty="0" smtClean="0"/>
              <a:t>Be able to put these into context </a:t>
            </a:r>
          </a:p>
          <a:p>
            <a:pPr>
              <a:buFont typeface="Arial" pitchFamily="34" charset="0"/>
              <a:buChar char="•"/>
            </a:pPr>
            <a:endParaRPr lang="en-GB" dirty="0" smtClean="0"/>
          </a:p>
          <a:p>
            <a:r>
              <a:rPr lang="en-GB" b="1" dirty="0" smtClean="0"/>
              <a:t>Audience –</a:t>
            </a:r>
          </a:p>
          <a:p>
            <a:pPr>
              <a:buFont typeface="Arial" pitchFamily="34" charset="0"/>
              <a:buChar char="•"/>
            </a:pPr>
            <a:r>
              <a:rPr lang="en-GB" dirty="0" smtClean="0"/>
              <a:t>Theory: U+G, two step flow, effects debate; cultivation </a:t>
            </a:r>
            <a:r>
              <a:rPr lang="en-GB" dirty="0" err="1" smtClean="0"/>
              <a:t>vs</a:t>
            </a:r>
            <a:r>
              <a:rPr lang="en-GB" dirty="0" smtClean="0"/>
              <a:t> hypodermic syringe</a:t>
            </a:r>
          </a:p>
          <a:p>
            <a:pPr>
              <a:buFont typeface="Arial" pitchFamily="34" charset="0"/>
              <a:buChar char="•"/>
            </a:pPr>
            <a:r>
              <a:rPr lang="en-GB" dirty="0" smtClean="0"/>
              <a:t>Classifications: demographics etc.</a:t>
            </a:r>
          </a:p>
          <a:p>
            <a:pPr>
              <a:buFont typeface="Arial" pitchFamily="34" charset="0"/>
              <a:buChar char="•"/>
            </a:pPr>
            <a:r>
              <a:rPr lang="en-GB" dirty="0" smtClean="0"/>
              <a:t>2-3 detailed examples of: how different audiences respond to different texts; how texts target audiences; how texts appeal to different audiences </a:t>
            </a:r>
          </a:p>
          <a:p>
            <a:pPr>
              <a:buFont typeface="Arial" pitchFamily="34" charset="0"/>
              <a:buChar char="•"/>
            </a:pPr>
            <a:r>
              <a:rPr lang="en-GB" dirty="0" smtClean="0"/>
              <a:t>Know the difference between responses, targeting and attracting!</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712968" cy="6093976"/>
          </a:xfrm>
          <a:prstGeom prst="rect">
            <a:avLst/>
          </a:prstGeom>
          <a:noFill/>
        </p:spPr>
        <p:txBody>
          <a:bodyPr wrap="square" rtlCol="0">
            <a:spAutoFit/>
          </a:bodyPr>
          <a:lstStyle/>
          <a:p>
            <a:r>
              <a:rPr lang="en-GB" sz="2400" b="1" dirty="0" smtClean="0"/>
              <a:t>Overview – 3 questions – 2.5 hours – 20 </a:t>
            </a:r>
            <a:r>
              <a:rPr lang="en-GB" sz="2400" b="1" dirty="0" err="1" smtClean="0"/>
              <a:t>mins</a:t>
            </a:r>
            <a:r>
              <a:rPr lang="en-GB" sz="2400" b="1" dirty="0" smtClean="0"/>
              <a:t> note making time</a:t>
            </a:r>
          </a:p>
          <a:p>
            <a:endParaRPr lang="en-GB" sz="2400" dirty="0"/>
          </a:p>
          <a:p>
            <a:r>
              <a:rPr lang="en-GB" sz="2400" dirty="0" smtClean="0"/>
              <a:t>This year’s text is </a:t>
            </a:r>
            <a:r>
              <a:rPr lang="en-GB" sz="2400" b="1" dirty="0" smtClean="0"/>
              <a:t>print based</a:t>
            </a:r>
            <a:endParaRPr lang="en-GB" sz="2400" dirty="0" smtClean="0"/>
          </a:p>
          <a:p>
            <a:r>
              <a:rPr lang="en-GB" sz="2000" dirty="0" smtClean="0"/>
              <a:t>Spend 20 minutes reading questions, making notes, and categorising information.</a:t>
            </a:r>
          </a:p>
          <a:p>
            <a:endParaRPr lang="en-GB" dirty="0"/>
          </a:p>
          <a:p>
            <a:r>
              <a:rPr lang="en-GB" sz="2000" b="1" dirty="0" smtClean="0"/>
              <a:t>Q1:</a:t>
            </a:r>
            <a:r>
              <a:rPr lang="en-GB" sz="2000" dirty="0" smtClean="0"/>
              <a:t> Analysis of a printed text, commenting on visual, technical and narrative/genre codes					[40 marks]</a:t>
            </a:r>
          </a:p>
          <a:p>
            <a:endParaRPr lang="en-GB" sz="2000" dirty="0"/>
          </a:p>
          <a:p>
            <a:r>
              <a:rPr lang="en-GB" sz="2000" b="1" dirty="0" smtClean="0"/>
              <a:t>Q2:</a:t>
            </a:r>
            <a:r>
              <a:rPr lang="en-GB" sz="2000" dirty="0" smtClean="0"/>
              <a:t> 3 part question on either representation </a:t>
            </a:r>
            <a:r>
              <a:rPr lang="en-GB" sz="2000" b="1" dirty="0" smtClean="0"/>
              <a:t>or </a:t>
            </a:r>
            <a:r>
              <a:rPr lang="en-GB" sz="2000" dirty="0" smtClean="0"/>
              <a:t>audience</a:t>
            </a:r>
          </a:p>
          <a:p>
            <a:endParaRPr lang="en-GB" sz="2000" dirty="0" smtClean="0"/>
          </a:p>
          <a:p>
            <a:pPr marL="342900" indent="-342900">
              <a:buAutoNum type="alphaLcParenR"/>
            </a:pPr>
            <a:r>
              <a:rPr lang="en-GB" sz="2000" dirty="0" smtClean="0"/>
              <a:t>Identify two audience or representations			[6 marks]</a:t>
            </a:r>
          </a:p>
          <a:p>
            <a:pPr marL="342900" indent="-342900">
              <a:buAutoNum type="alphaLcParenR"/>
            </a:pPr>
            <a:r>
              <a:rPr lang="en-GB" sz="2000" dirty="0" smtClean="0"/>
              <a:t>Explore how the text attracts one of these audiences/one of the representations in more detail						[9 marks]</a:t>
            </a:r>
          </a:p>
          <a:p>
            <a:pPr marL="342900" indent="-342900">
              <a:buAutoNum type="alphaLcParenR"/>
            </a:pPr>
            <a:r>
              <a:rPr lang="en-GB" sz="2000" dirty="0" smtClean="0"/>
              <a:t>With reference to your own detailed examples explore...	[15 marks]</a:t>
            </a:r>
          </a:p>
          <a:p>
            <a:pPr marL="342900" indent="-342900">
              <a:buAutoNum type="alphaLcParenR"/>
            </a:pPr>
            <a:endParaRPr lang="en-GB" sz="2000" dirty="0"/>
          </a:p>
          <a:p>
            <a:pPr marL="342900" indent="-342900"/>
            <a:r>
              <a:rPr lang="en-GB" sz="2000" dirty="0" smtClean="0"/>
              <a:t>Q3: Single question on either representation </a:t>
            </a:r>
            <a:r>
              <a:rPr lang="en-GB" sz="2000" b="1" dirty="0" smtClean="0"/>
              <a:t>or</a:t>
            </a:r>
            <a:r>
              <a:rPr lang="en-GB" sz="2000" dirty="0" smtClean="0"/>
              <a:t> audience</a:t>
            </a:r>
          </a:p>
          <a:p>
            <a:pPr marL="342900" indent="-342900"/>
            <a:endParaRPr lang="en-GB" sz="2000" dirty="0" smtClean="0"/>
          </a:p>
          <a:p>
            <a:pPr marL="342900" indent="-342900"/>
            <a:r>
              <a:rPr lang="en-GB" sz="2000" dirty="0" smtClean="0"/>
              <a:t>“With reference to you own detailed examples explore...”		[30 marks]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568952" cy="1323439"/>
          </a:xfrm>
          <a:prstGeom prst="rect">
            <a:avLst/>
          </a:prstGeom>
          <a:noFill/>
          <a:ln>
            <a:solidFill>
              <a:schemeClr val="accent2">
                <a:lumMod val="75000"/>
              </a:schemeClr>
            </a:solidFill>
          </a:ln>
        </p:spPr>
        <p:txBody>
          <a:bodyPr wrap="square" rtlCol="0">
            <a:spAutoFit/>
          </a:bodyPr>
          <a:lstStyle/>
          <a:p>
            <a:r>
              <a:rPr lang="en-GB" sz="2000" dirty="0" smtClean="0"/>
              <a:t>Q1. Analyse the printed texts, commenting on: </a:t>
            </a:r>
          </a:p>
          <a:p>
            <a:pPr>
              <a:buFont typeface="Arial" pitchFamily="34" charset="0"/>
              <a:buChar char="•"/>
            </a:pPr>
            <a:r>
              <a:rPr lang="en-GB" sz="2000" dirty="0"/>
              <a:t> </a:t>
            </a:r>
            <a:r>
              <a:rPr lang="en-GB" sz="2000" dirty="0" smtClean="0"/>
              <a:t>visual codes</a:t>
            </a:r>
          </a:p>
          <a:p>
            <a:pPr>
              <a:buFont typeface="Arial" pitchFamily="34" charset="0"/>
              <a:buChar char="•"/>
            </a:pPr>
            <a:r>
              <a:rPr lang="en-GB" sz="2000" dirty="0"/>
              <a:t> </a:t>
            </a:r>
            <a:r>
              <a:rPr lang="en-GB" sz="2000" dirty="0" smtClean="0"/>
              <a:t>technical codes</a:t>
            </a:r>
          </a:p>
          <a:p>
            <a:pPr>
              <a:buFont typeface="Arial" pitchFamily="34" charset="0"/>
              <a:buChar char="•"/>
            </a:pPr>
            <a:r>
              <a:rPr lang="en-GB" sz="2000" dirty="0"/>
              <a:t> </a:t>
            </a:r>
            <a:r>
              <a:rPr lang="en-GB" sz="2000" dirty="0" smtClean="0"/>
              <a:t>narrative and genre 				[40 marks]</a:t>
            </a:r>
            <a:endParaRPr lang="en-GB" sz="2000" dirty="0"/>
          </a:p>
        </p:txBody>
      </p:sp>
      <p:sp>
        <p:nvSpPr>
          <p:cNvPr id="3" name="TextBox 2"/>
          <p:cNvSpPr txBox="1"/>
          <p:nvPr/>
        </p:nvSpPr>
        <p:spPr>
          <a:xfrm>
            <a:off x="323528" y="1772816"/>
            <a:ext cx="8568952" cy="1323439"/>
          </a:xfrm>
          <a:prstGeom prst="rect">
            <a:avLst/>
          </a:prstGeom>
          <a:noFill/>
          <a:ln>
            <a:solidFill>
              <a:schemeClr val="accent2">
                <a:lumMod val="75000"/>
              </a:schemeClr>
            </a:solidFill>
          </a:ln>
        </p:spPr>
        <p:txBody>
          <a:bodyPr wrap="square" rtlCol="0">
            <a:spAutoFit/>
          </a:bodyPr>
          <a:lstStyle/>
          <a:p>
            <a:r>
              <a:rPr lang="en-GB" sz="2000" dirty="0" smtClean="0"/>
              <a:t>Q2a) Identify two ways in which gender is represented in these texts	[6 marks]</a:t>
            </a:r>
          </a:p>
          <a:p>
            <a:r>
              <a:rPr lang="en-GB" sz="2000" dirty="0" smtClean="0"/>
              <a:t>2b) Explore one of these representations in more detail 		[9 marks]</a:t>
            </a:r>
          </a:p>
          <a:p>
            <a:r>
              <a:rPr lang="en-GB" sz="2000" dirty="0" smtClean="0"/>
              <a:t>2c) With reference to your own detailed examples, explore the representation of gender in the media today				              [15 marks]</a:t>
            </a:r>
            <a:endParaRPr lang="en-GB" dirty="0"/>
          </a:p>
        </p:txBody>
      </p:sp>
      <p:sp>
        <p:nvSpPr>
          <p:cNvPr id="4" name="TextBox 3"/>
          <p:cNvSpPr txBox="1"/>
          <p:nvPr/>
        </p:nvSpPr>
        <p:spPr>
          <a:xfrm>
            <a:off x="323528" y="3284984"/>
            <a:ext cx="8568952" cy="707886"/>
          </a:xfrm>
          <a:prstGeom prst="rect">
            <a:avLst/>
          </a:prstGeom>
          <a:noFill/>
          <a:ln>
            <a:solidFill>
              <a:schemeClr val="accent2">
                <a:lumMod val="75000"/>
              </a:schemeClr>
            </a:solidFill>
          </a:ln>
        </p:spPr>
        <p:txBody>
          <a:bodyPr wrap="square" rtlCol="0">
            <a:spAutoFit/>
          </a:bodyPr>
          <a:lstStyle/>
          <a:p>
            <a:r>
              <a:rPr lang="en-GB" sz="2000" dirty="0" smtClean="0"/>
              <a:t>Q3. With reference to your own detailed examples, explore why audiences respond differently to different media texts.	             	                              [30 marks]</a:t>
            </a:r>
            <a:endParaRPr lang="en-GB" sz="2000" dirty="0"/>
          </a:p>
        </p:txBody>
      </p:sp>
      <p:sp>
        <p:nvSpPr>
          <p:cNvPr id="5" name="TextBox 4"/>
          <p:cNvSpPr txBox="1"/>
          <p:nvPr/>
        </p:nvSpPr>
        <p:spPr>
          <a:xfrm>
            <a:off x="323528" y="4149080"/>
            <a:ext cx="6624736" cy="2031325"/>
          </a:xfrm>
          <a:prstGeom prst="rect">
            <a:avLst/>
          </a:prstGeom>
          <a:noFill/>
        </p:spPr>
        <p:txBody>
          <a:bodyPr wrap="square" rtlCol="0">
            <a:spAutoFit/>
          </a:bodyPr>
          <a:lstStyle/>
          <a:p>
            <a:r>
              <a:rPr lang="en-GB" b="1" dirty="0" smtClean="0"/>
              <a:t>N.B. Q2 and Q3 could be the other way around</a:t>
            </a:r>
            <a:r>
              <a:rPr lang="en-GB" dirty="0" smtClean="0"/>
              <a:t>, in which case Q2 would be: </a:t>
            </a:r>
          </a:p>
          <a:p>
            <a:endParaRPr lang="en-GB" dirty="0"/>
          </a:p>
          <a:p>
            <a:r>
              <a:rPr lang="en-GB" dirty="0" smtClean="0"/>
              <a:t>2a) Identify two audiences for this advert</a:t>
            </a:r>
          </a:p>
          <a:p>
            <a:r>
              <a:rPr lang="en-GB" dirty="0" smtClean="0"/>
              <a:t>2b) Explore how the audience attracts/targets/appeals to one of these audiences</a:t>
            </a:r>
          </a:p>
          <a:p>
            <a:r>
              <a:rPr lang="en-GB" dirty="0" smtClean="0"/>
              <a:t>2c) With reference to your own detailed examples...</a:t>
            </a:r>
          </a:p>
        </p:txBody>
      </p:sp>
      <p:sp>
        <p:nvSpPr>
          <p:cNvPr id="6" name="TextBox 5"/>
          <p:cNvSpPr txBox="1"/>
          <p:nvPr/>
        </p:nvSpPr>
        <p:spPr>
          <a:xfrm>
            <a:off x="7236296" y="4181599"/>
            <a:ext cx="1656184" cy="2585323"/>
          </a:xfrm>
          <a:prstGeom prst="rect">
            <a:avLst/>
          </a:prstGeom>
          <a:noFill/>
          <a:ln>
            <a:solidFill>
              <a:schemeClr val="accent2">
                <a:lumMod val="75000"/>
              </a:schemeClr>
            </a:solidFill>
          </a:ln>
        </p:spPr>
        <p:txBody>
          <a:bodyPr wrap="square" rtlCol="0">
            <a:spAutoFit/>
          </a:bodyPr>
          <a:lstStyle/>
          <a:p>
            <a:r>
              <a:rPr lang="en-GB" dirty="0" smtClean="0"/>
              <a:t>Jan 14: 2-R 3-A</a:t>
            </a:r>
          </a:p>
          <a:p>
            <a:r>
              <a:rPr lang="en-GB" dirty="0" smtClean="0"/>
              <a:t>Jun 13: 2-R 3-A</a:t>
            </a:r>
            <a:endParaRPr lang="en-GB" dirty="0" smtClean="0"/>
          </a:p>
          <a:p>
            <a:r>
              <a:rPr lang="en-GB" dirty="0" smtClean="0"/>
              <a:t>Jan </a:t>
            </a:r>
            <a:r>
              <a:rPr lang="en-GB" dirty="0" smtClean="0"/>
              <a:t>13: 2-A 3-R</a:t>
            </a:r>
          </a:p>
          <a:p>
            <a:r>
              <a:rPr lang="en-GB" dirty="0" smtClean="0"/>
              <a:t>Jun 12: 2-A 3-R</a:t>
            </a:r>
          </a:p>
          <a:p>
            <a:r>
              <a:rPr lang="en-GB" dirty="0" smtClean="0"/>
              <a:t>Jan 12: 2-A 3-R</a:t>
            </a:r>
          </a:p>
          <a:p>
            <a:r>
              <a:rPr lang="en-GB" dirty="0" smtClean="0"/>
              <a:t>Jun 11: 2-A 3-R</a:t>
            </a:r>
          </a:p>
          <a:p>
            <a:r>
              <a:rPr lang="en-GB" dirty="0" smtClean="0"/>
              <a:t>Jan 11: 2-A 3-R</a:t>
            </a:r>
          </a:p>
          <a:p>
            <a:r>
              <a:rPr lang="en-GB" dirty="0" smtClean="0"/>
              <a:t>Jun 10: 2-R 3-A</a:t>
            </a:r>
          </a:p>
          <a:p>
            <a:r>
              <a:rPr lang="en-GB" dirty="0" smtClean="0"/>
              <a:t>Jan 10: 2-A 3-R</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8752"/>
            <a:ext cx="9144000" cy="6140496"/>
          </a:xfrm>
          <a:prstGeom prst="rect">
            <a:avLst/>
          </a:prstGeom>
        </p:spPr>
      </p:pic>
    </p:spTree>
    <p:extLst>
      <p:ext uri="{BB962C8B-B14F-4D97-AF65-F5344CB8AC3E}">
        <p14:creationId xmlns:p14="http://schemas.microsoft.com/office/powerpoint/2010/main" val="129702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687" y="0"/>
            <a:ext cx="5902626" cy="6858000"/>
          </a:xfrm>
          <a:prstGeom prst="rect">
            <a:avLst/>
          </a:prstGeom>
        </p:spPr>
      </p:pic>
    </p:spTree>
    <p:extLst>
      <p:ext uri="{BB962C8B-B14F-4D97-AF65-F5344CB8AC3E}">
        <p14:creationId xmlns:p14="http://schemas.microsoft.com/office/powerpoint/2010/main" val="1460460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16632"/>
            <a:ext cx="8568952" cy="1569660"/>
          </a:xfrm>
          <a:prstGeom prst="rect">
            <a:avLst/>
          </a:prstGeom>
          <a:noFill/>
          <a:ln>
            <a:solidFill>
              <a:schemeClr val="accent2">
                <a:lumMod val="75000"/>
              </a:schemeClr>
            </a:solidFill>
          </a:ln>
        </p:spPr>
        <p:txBody>
          <a:bodyPr wrap="square" rtlCol="0">
            <a:spAutoFit/>
          </a:bodyPr>
          <a:lstStyle/>
          <a:p>
            <a:r>
              <a:rPr lang="en-GB" sz="2400" dirty="0" smtClean="0"/>
              <a:t>Q1. Analyse the printed texts, commenting on: </a:t>
            </a:r>
          </a:p>
          <a:p>
            <a:pPr>
              <a:buFont typeface="Arial" pitchFamily="34" charset="0"/>
              <a:buChar char="•"/>
            </a:pPr>
            <a:r>
              <a:rPr lang="en-GB" sz="2400" dirty="0"/>
              <a:t> </a:t>
            </a:r>
            <a:r>
              <a:rPr lang="en-GB" sz="2400" dirty="0" smtClean="0"/>
              <a:t>visual codes</a:t>
            </a:r>
          </a:p>
          <a:p>
            <a:pPr>
              <a:buFont typeface="Arial" pitchFamily="34" charset="0"/>
              <a:buChar char="•"/>
            </a:pPr>
            <a:r>
              <a:rPr lang="en-GB" sz="2400" dirty="0"/>
              <a:t> </a:t>
            </a:r>
            <a:r>
              <a:rPr lang="en-GB" sz="2400" dirty="0" smtClean="0"/>
              <a:t>technical codes</a:t>
            </a:r>
          </a:p>
          <a:p>
            <a:pPr>
              <a:buFont typeface="Arial" pitchFamily="34" charset="0"/>
              <a:buChar char="•"/>
            </a:pPr>
            <a:r>
              <a:rPr lang="en-GB" sz="2400" dirty="0"/>
              <a:t> </a:t>
            </a:r>
            <a:r>
              <a:rPr lang="en-GB" sz="2400" dirty="0" smtClean="0"/>
              <a:t>narrative and genre 				[40 marks]</a:t>
            </a:r>
            <a:endParaRPr lang="en-GB" sz="2400" dirty="0"/>
          </a:p>
        </p:txBody>
      </p:sp>
      <p:sp>
        <p:nvSpPr>
          <p:cNvPr id="4" name="TextBox 3"/>
          <p:cNvSpPr txBox="1"/>
          <p:nvPr/>
        </p:nvSpPr>
        <p:spPr>
          <a:xfrm>
            <a:off x="323528" y="1700808"/>
            <a:ext cx="4104456" cy="2585323"/>
          </a:xfrm>
          <a:prstGeom prst="rect">
            <a:avLst/>
          </a:prstGeom>
          <a:noFill/>
        </p:spPr>
        <p:txBody>
          <a:bodyPr wrap="square" rtlCol="0">
            <a:spAutoFit/>
          </a:bodyPr>
          <a:lstStyle/>
          <a:p>
            <a:r>
              <a:rPr lang="en-GB" b="1" dirty="0"/>
              <a:t>Visual Codes </a:t>
            </a:r>
            <a:endParaRPr lang="en-GB" dirty="0"/>
          </a:p>
          <a:p>
            <a:pPr lvl="0">
              <a:buFont typeface="Arial" pitchFamily="34" charset="0"/>
              <a:buChar char="•"/>
            </a:pPr>
            <a:r>
              <a:rPr lang="en-GB" dirty="0"/>
              <a:t>clothing and physical appearance </a:t>
            </a:r>
          </a:p>
          <a:p>
            <a:pPr lvl="0">
              <a:buFont typeface="Arial" pitchFamily="34" charset="0"/>
              <a:buChar char="•"/>
            </a:pPr>
            <a:r>
              <a:rPr lang="en-GB" dirty="0"/>
              <a:t>gesture and body language; facial expressions </a:t>
            </a:r>
          </a:p>
          <a:p>
            <a:pPr lvl="0">
              <a:buFont typeface="Arial" pitchFamily="34" charset="0"/>
              <a:buChar char="•"/>
            </a:pPr>
            <a:r>
              <a:rPr lang="en-GB" dirty="0"/>
              <a:t>genre conventions </a:t>
            </a:r>
          </a:p>
          <a:p>
            <a:pPr lvl="0">
              <a:buFont typeface="Arial" pitchFamily="34" charset="0"/>
              <a:buChar char="•"/>
            </a:pPr>
            <a:r>
              <a:rPr lang="en-GB" dirty="0"/>
              <a:t>use of colour</a:t>
            </a:r>
          </a:p>
          <a:p>
            <a:pPr lvl="0">
              <a:buFont typeface="Arial" pitchFamily="34" charset="0"/>
              <a:buChar char="•"/>
            </a:pPr>
            <a:r>
              <a:rPr lang="en-GB" dirty="0"/>
              <a:t>use of the gaze</a:t>
            </a:r>
          </a:p>
          <a:p>
            <a:pPr lvl="0">
              <a:buFont typeface="Arial" pitchFamily="34" charset="0"/>
              <a:buChar char="•"/>
            </a:pPr>
            <a:r>
              <a:rPr lang="en-GB" dirty="0"/>
              <a:t>iconography and setting</a:t>
            </a:r>
          </a:p>
          <a:p>
            <a:pPr lvl="0">
              <a:buFont typeface="Arial" pitchFamily="34" charset="0"/>
              <a:buChar char="•"/>
            </a:pPr>
            <a:r>
              <a:rPr lang="en-GB" dirty="0" err="1"/>
              <a:t>mise</a:t>
            </a:r>
            <a:r>
              <a:rPr lang="en-GB" dirty="0"/>
              <a:t> en </a:t>
            </a:r>
            <a:r>
              <a:rPr lang="en-GB" dirty="0" smtClean="0"/>
              <a:t>scene</a:t>
            </a:r>
            <a:endParaRPr lang="en-GB" dirty="0"/>
          </a:p>
        </p:txBody>
      </p:sp>
      <p:sp>
        <p:nvSpPr>
          <p:cNvPr id="5" name="TextBox 4"/>
          <p:cNvSpPr txBox="1"/>
          <p:nvPr/>
        </p:nvSpPr>
        <p:spPr>
          <a:xfrm>
            <a:off x="4355976" y="1700808"/>
            <a:ext cx="4536504" cy="2308324"/>
          </a:xfrm>
          <a:prstGeom prst="rect">
            <a:avLst/>
          </a:prstGeom>
          <a:noFill/>
        </p:spPr>
        <p:txBody>
          <a:bodyPr wrap="square" rtlCol="0">
            <a:spAutoFit/>
          </a:bodyPr>
          <a:lstStyle/>
          <a:p>
            <a:r>
              <a:rPr lang="en-GB" b="1" dirty="0"/>
              <a:t>Technical Codes </a:t>
            </a:r>
            <a:endParaRPr lang="en-GB" dirty="0"/>
          </a:p>
          <a:p>
            <a:pPr lvl="0">
              <a:buFont typeface="Arial" pitchFamily="34" charset="0"/>
              <a:buChar char="•"/>
            </a:pPr>
            <a:r>
              <a:rPr lang="en-GB" dirty="0"/>
              <a:t>camera </a:t>
            </a:r>
            <a:r>
              <a:rPr lang="en-GB" dirty="0" smtClean="0"/>
              <a:t>movement</a:t>
            </a:r>
            <a:endParaRPr lang="en-GB" dirty="0"/>
          </a:p>
          <a:p>
            <a:pPr lvl="0">
              <a:buFont typeface="Arial" pitchFamily="34" charset="0"/>
              <a:buChar char="•"/>
            </a:pPr>
            <a:r>
              <a:rPr lang="en-GB" dirty="0"/>
              <a:t>camera shots, e.g., use of close ups </a:t>
            </a:r>
          </a:p>
          <a:p>
            <a:pPr lvl="0">
              <a:buFont typeface="Arial" pitchFamily="34" charset="0"/>
              <a:buChar char="•"/>
            </a:pPr>
            <a:r>
              <a:rPr lang="en-GB" dirty="0" smtClean="0"/>
              <a:t>Editing and pace</a:t>
            </a:r>
            <a:endParaRPr lang="en-GB" dirty="0"/>
          </a:p>
          <a:p>
            <a:pPr lvl="0">
              <a:buFont typeface="Arial" pitchFamily="34" charset="0"/>
              <a:buChar char="•"/>
            </a:pPr>
            <a:r>
              <a:rPr lang="en-GB" dirty="0" smtClean="0"/>
              <a:t>lighting</a:t>
            </a:r>
            <a:endParaRPr lang="en-GB" dirty="0"/>
          </a:p>
          <a:p>
            <a:pPr lvl="0">
              <a:buFont typeface="Arial" pitchFamily="34" charset="0"/>
              <a:buChar char="•"/>
            </a:pPr>
            <a:r>
              <a:rPr lang="en-GB" dirty="0"/>
              <a:t>use of colour </a:t>
            </a:r>
          </a:p>
          <a:p>
            <a:pPr lvl="0">
              <a:buFont typeface="Arial" pitchFamily="34" charset="0"/>
              <a:buChar char="•"/>
            </a:pPr>
            <a:r>
              <a:rPr lang="en-GB" dirty="0"/>
              <a:t>genre conventions </a:t>
            </a:r>
          </a:p>
          <a:p>
            <a:pPr lvl="0">
              <a:buFont typeface="Arial" pitchFamily="34" charset="0"/>
              <a:buChar char="•"/>
            </a:pPr>
            <a:r>
              <a:rPr lang="en-GB" dirty="0"/>
              <a:t>use of quotes; font </a:t>
            </a:r>
            <a:r>
              <a:rPr lang="en-GB" dirty="0" smtClean="0"/>
              <a:t>styles</a:t>
            </a:r>
            <a:endParaRPr lang="en-GB" dirty="0"/>
          </a:p>
        </p:txBody>
      </p:sp>
      <p:sp>
        <p:nvSpPr>
          <p:cNvPr id="6" name="TextBox 5"/>
          <p:cNvSpPr txBox="1"/>
          <p:nvPr/>
        </p:nvSpPr>
        <p:spPr>
          <a:xfrm>
            <a:off x="179512" y="4293096"/>
            <a:ext cx="4536504" cy="2308324"/>
          </a:xfrm>
          <a:prstGeom prst="rect">
            <a:avLst/>
          </a:prstGeom>
          <a:noFill/>
        </p:spPr>
        <p:txBody>
          <a:bodyPr wrap="square" rtlCol="0">
            <a:spAutoFit/>
          </a:bodyPr>
          <a:lstStyle/>
          <a:p>
            <a:r>
              <a:rPr lang="en-GB" b="1" dirty="0"/>
              <a:t>Narrative </a:t>
            </a:r>
            <a:r>
              <a:rPr lang="en-GB" dirty="0"/>
              <a:t> </a:t>
            </a:r>
          </a:p>
          <a:p>
            <a:pPr lvl="0">
              <a:buFont typeface="Arial" pitchFamily="34" charset="0"/>
              <a:buChar char="•"/>
            </a:pPr>
            <a:r>
              <a:rPr lang="en-GB" dirty="0"/>
              <a:t>narrative conventions associated with </a:t>
            </a:r>
            <a:r>
              <a:rPr lang="en-GB" dirty="0" smtClean="0"/>
              <a:t>genre</a:t>
            </a:r>
            <a:endParaRPr lang="en-GB" dirty="0"/>
          </a:p>
          <a:p>
            <a:pPr lvl="0">
              <a:buFont typeface="Arial" pitchFamily="34" charset="0"/>
              <a:buChar char="•"/>
            </a:pPr>
            <a:r>
              <a:rPr lang="en-GB" dirty="0"/>
              <a:t>narrative theory and construction:</a:t>
            </a:r>
          </a:p>
          <a:p>
            <a:pPr lvl="1">
              <a:buFont typeface="Arial" pitchFamily="34" charset="0"/>
              <a:buChar char="•"/>
            </a:pPr>
            <a:r>
              <a:rPr lang="en-GB" dirty="0"/>
              <a:t>character functions</a:t>
            </a:r>
          </a:p>
          <a:p>
            <a:pPr lvl="1">
              <a:buFont typeface="Arial" pitchFamily="34" charset="0"/>
              <a:buChar char="•"/>
            </a:pPr>
            <a:r>
              <a:rPr lang="en-GB" dirty="0"/>
              <a:t>enigma codes</a:t>
            </a:r>
          </a:p>
          <a:p>
            <a:pPr lvl="1">
              <a:buFont typeface="Arial" pitchFamily="34" charset="0"/>
              <a:buChar char="•"/>
            </a:pPr>
            <a:r>
              <a:rPr lang="en-GB" dirty="0"/>
              <a:t>equilibrium/disequilibrium</a:t>
            </a:r>
          </a:p>
          <a:p>
            <a:pPr lvl="1">
              <a:buFont typeface="Arial" pitchFamily="34" charset="0"/>
              <a:buChar char="•"/>
            </a:pPr>
            <a:r>
              <a:rPr lang="en-GB" dirty="0"/>
              <a:t>binary opposites</a:t>
            </a:r>
          </a:p>
          <a:p>
            <a:pPr lvl="0">
              <a:buFont typeface="Arial" pitchFamily="34" charset="0"/>
              <a:buChar char="•"/>
            </a:pPr>
            <a:r>
              <a:rPr lang="en-GB" dirty="0"/>
              <a:t>action codes </a:t>
            </a:r>
          </a:p>
        </p:txBody>
      </p:sp>
      <p:sp>
        <p:nvSpPr>
          <p:cNvPr id="7" name="TextBox 6"/>
          <p:cNvSpPr txBox="1"/>
          <p:nvPr/>
        </p:nvSpPr>
        <p:spPr>
          <a:xfrm>
            <a:off x="4535488" y="4365104"/>
            <a:ext cx="4608512" cy="2031325"/>
          </a:xfrm>
          <a:prstGeom prst="rect">
            <a:avLst/>
          </a:prstGeom>
          <a:noFill/>
        </p:spPr>
        <p:txBody>
          <a:bodyPr wrap="square" rtlCol="0">
            <a:spAutoFit/>
          </a:bodyPr>
          <a:lstStyle/>
          <a:p>
            <a:r>
              <a:rPr lang="en-GB" b="1" dirty="0"/>
              <a:t>Genre</a:t>
            </a:r>
            <a:endParaRPr lang="en-GB" dirty="0"/>
          </a:p>
          <a:p>
            <a:pPr lvl="0">
              <a:buFont typeface="Arial" pitchFamily="34" charset="0"/>
              <a:buChar char="•"/>
            </a:pPr>
            <a:r>
              <a:rPr lang="en-GB" dirty="0"/>
              <a:t>clues to genre in quotes/visual codes</a:t>
            </a:r>
          </a:p>
          <a:p>
            <a:pPr lvl="0">
              <a:buFont typeface="Arial" pitchFamily="34" charset="0"/>
              <a:buChar char="•"/>
            </a:pPr>
            <a:r>
              <a:rPr lang="en-GB" dirty="0"/>
              <a:t>suggestions of mystery and enigma</a:t>
            </a:r>
          </a:p>
          <a:p>
            <a:pPr lvl="0">
              <a:buFont typeface="Arial" pitchFamily="34" charset="0"/>
              <a:buChar char="•"/>
            </a:pPr>
            <a:r>
              <a:rPr lang="en-GB" dirty="0" smtClean="0"/>
              <a:t>use </a:t>
            </a:r>
            <a:r>
              <a:rPr lang="en-GB" dirty="0"/>
              <a:t>of colour</a:t>
            </a:r>
          </a:p>
          <a:p>
            <a:pPr lvl="0">
              <a:buFont typeface="Arial" pitchFamily="34" charset="0"/>
              <a:buChar char="•"/>
            </a:pPr>
            <a:r>
              <a:rPr lang="en-GB" dirty="0"/>
              <a:t>representations, e.g. age, gender and place</a:t>
            </a:r>
          </a:p>
          <a:p>
            <a:pPr lvl="0">
              <a:buFont typeface="Arial" pitchFamily="34" charset="0"/>
              <a:buChar char="•"/>
            </a:pPr>
            <a:r>
              <a:rPr lang="en-GB" dirty="0"/>
              <a:t>iconography</a:t>
            </a:r>
          </a:p>
          <a:p>
            <a:pPr lvl="0">
              <a:buFont typeface="Arial" pitchFamily="34" charset="0"/>
              <a:buChar char="•"/>
            </a:pPr>
            <a:r>
              <a:rPr lang="en-GB" dirty="0"/>
              <a:t>use of </a:t>
            </a:r>
            <a:r>
              <a:rPr lang="en-GB" dirty="0" smtClean="0"/>
              <a:t>lighting</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srcRect l="36909" t="16400" r="35332" b="41600"/>
          <a:stretch>
            <a:fillRect/>
          </a:stretch>
        </p:blipFill>
        <p:spPr bwMode="auto">
          <a:xfrm>
            <a:off x="899592" y="116632"/>
            <a:ext cx="7751889" cy="6597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68760"/>
            <a:ext cx="8424936" cy="3108543"/>
          </a:xfrm>
          <a:prstGeom prst="rect">
            <a:avLst/>
          </a:prstGeom>
          <a:ln>
            <a:solidFill>
              <a:schemeClr val="accent2">
                <a:lumMod val="75000"/>
              </a:schemeClr>
            </a:solidFill>
          </a:ln>
        </p:spPr>
        <p:txBody>
          <a:bodyPr wrap="square">
            <a:spAutoFit/>
          </a:bodyPr>
          <a:lstStyle/>
          <a:p>
            <a:r>
              <a:rPr lang="en-GB" sz="2800" dirty="0" smtClean="0"/>
              <a:t>“The strongest candidates were able to discuss purpose and effect, particularly with regard to technical codes and structure. This enabled them to avoid a more </a:t>
            </a:r>
          </a:p>
          <a:p>
            <a:r>
              <a:rPr lang="en-GB" sz="2800" dirty="0" smtClean="0"/>
              <a:t>descriptive response.”</a:t>
            </a:r>
          </a:p>
          <a:p>
            <a:endParaRPr lang="en-GB" sz="2800" dirty="0"/>
          </a:p>
          <a:p>
            <a:r>
              <a:rPr lang="en-GB" sz="2800" dirty="0" smtClean="0"/>
              <a:t>“Weaker candidates produced a more narrative response lacking close textual analysis.”</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784976" cy="1323439"/>
          </a:xfrm>
          <a:prstGeom prst="rect">
            <a:avLst/>
          </a:prstGeom>
          <a:noFill/>
          <a:ln>
            <a:solidFill>
              <a:schemeClr val="accent2">
                <a:lumMod val="75000"/>
              </a:schemeClr>
            </a:solidFill>
          </a:ln>
        </p:spPr>
        <p:txBody>
          <a:bodyPr wrap="square" rtlCol="0">
            <a:spAutoFit/>
          </a:bodyPr>
          <a:lstStyle/>
          <a:p>
            <a:r>
              <a:rPr lang="en-GB" sz="2000" b="1" dirty="0" smtClean="0"/>
              <a:t>Q2a) Identify two ways in which gender is represented in these texts [6 marks]</a:t>
            </a:r>
          </a:p>
          <a:p>
            <a:r>
              <a:rPr lang="en-GB" sz="2000" dirty="0" smtClean="0"/>
              <a:t>2b) Explore one of these representations in more detail 		[9 marks]</a:t>
            </a:r>
          </a:p>
          <a:p>
            <a:r>
              <a:rPr lang="en-GB" sz="2000" dirty="0" smtClean="0"/>
              <a:t>2c) With reference to your own detailed examples, explore the representation of gender in the media today				              [15 marks]</a:t>
            </a:r>
            <a:endParaRPr lang="en-GB" dirty="0"/>
          </a:p>
        </p:txBody>
      </p:sp>
      <p:graphicFrame>
        <p:nvGraphicFramePr>
          <p:cNvPr id="5" name="Table 4"/>
          <p:cNvGraphicFramePr>
            <a:graphicFrameLocks noGrp="1"/>
          </p:cNvGraphicFramePr>
          <p:nvPr/>
        </p:nvGraphicFramePr>
        <p:xfrm>
          <a:off x="539552" y="3177540"/>
          <a:ext cx="8208912" cy="2915757"/>
        </p:xfrm>
        <a:graphic>
          <a:graphicData uri="http://schemas.openxmlformats.org/drawingml/2006/table">
            <a:tbl>
              <a:tblPr/>
              <a:tblGrid>
                <a:gridCol w="1229294"/>
                <a:gridCol w="6979618"/>
              </a:tblGrid>
              <a:tr h="971919">
                <a:tc>
                  <a:txBody>
                    <a:bodyPr/>
                    <a:lstStyle/>
                    <a:p>
                      <a:pPr>
                        <a:spcAft>
                          <a:spcPts val="0"/>
                        </a:spcAft>
                      </a:pPr>
                      <a:r>
                        <a:rPr lang="en-GB" sz="2800" b="1" dirty="0">
                          <a:latin typeface="Calibri"/>
                          <a:ea typeface="Calibri"/>
                          <a:cs typeface="Times New Roman"/>
                        </a:rPr>
                        <a:t>Level 1 (1)</a:t>
                      </a:r>
                      <a:endParaRPr lang="en-GB" sz="2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800" dirty="0">
                          <a:latin typeface="Calibri"/>
                          <a:ea typeface="Calibri"/>
                          <a:cs typeface="Times New Roman"/>
                        </a:rPr>
                        <a:t>Identifies a plausible representation.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1919">
                <a:tc>
                  <a:txBody>
                    <a:bodyPr/>
                    <a:lstStyle/>
                    <a:p>
                      <a:pPr>
                        <a:spcAft>
                          <a:spcPts val="0"/>
                        </a:spcAft>
                      </a:pPr>
                      <a:r>
                        <a:rPr lang="en-GB" sz="2800" b="1">
                          <a:latin typeface="Calibri"/>
                          <a:ea typeface="Calibri"/>
                          <a:cs typeface="Times New Roman"/>
                        </a:rPr>
                        <a:t>Level 2 (2)</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800" dirty="0">
                          <a:latin typeface="Calibri"/>
                          <a:ea typeface="Calibri"/>
                          <a:cs typeface="Times New Roman"/>
                        </a:rPr>
                        <a:t>Limited description of characteristics to suggest this representation.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1919">
                <a:tc>
                  <a:txBody>
                    <a:bodyPr/>
                    <a:lstStyle/>
                    <a:p>
                      <a:pPr>
                        <a:spcAft>
                          <a:spcPts val="0"/>
                        </a:spcAft>
                      </a:pPr>
                      <a:r>
                        <a:rPr lang="en-GB" sz="2800" b="1">
                          <a:latin typeface="Calibri"/>
                          <a:ea typeface="Calibri"/>
                          <a:cs typeface="Times New Roman"/>
                        </a:rPr>
                        <a:t>Level 3 (3)</a:t>
                      </a:r>
                      <a:endParaRPr lang="en-GB" sz="2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2800" dirty="0">
                          <a:latin typeface="Calibri"/>
                          <a:ea typeface="Calibri"/>
                          <a:cs typeface="Times New Roman"/>
                        </a:rPr>
                        <a:t>Describes in clear and convincing detail characteristics suggest this representation.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10" name="Rectangle 2"/>
          <p:cNvSpPr>
            <a:spLocks noChangeArrowheads="1"/>
          </p:cNvSpPr>
          <p:nvPr/>
        </p:nvSpPr>
        <p:spPr bwMode="auto">
          <a:xfrm>
            <a:off x="539552" y="2459886"/>
            <a:ext cx="684076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For each representation identified: </a:t>
            </a:r>
            <a:endParaRPr kumimoji="0" lang="en-GB"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1639</Words>
  <Application>Microsoft Office PowerPoint</Application>
  <PresentationFormat>On-screen Show (4:3)</PresentationFormat>
  <Paragraphs>178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MS1 Exam Preparation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MS1 Exam Preparation</dc:title>
  <dc:creator>Vicki</dc:creator>
  <cp:lastModifiedBy>Miss V Archer</cp:lastModifiedBy>
  <cp:revision>25</cp:revision>
  <dcterms:created xsi:type="dcterms:W3CDTF">2013-05-05T17:50:45Z</dcterms:created>
  <dcterms:modified xsi:type="dcterms:W3CDTF">2014-04-30T10:32:13Z</dcterms:modified>
</cp:coreProperties>
</file>